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4" r:id="rId2"/>
    <p:sldId id="364" r:id="rId3"/>
    <p:sldId id="392" r:id="rId4"/>
    <p:sldId id="393" r:id="rId5"/>
    <p:sldId id="394" r:id="rId6"/>
    <p:sldId id="299" r:id="rId7"/>
    <p:sldId id="322" r:id="rId8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7459" autoAdjust="0"/>
  </p:normalViewPr>
  <p:slideViewPr>
    <p:cSldViewPr>
      <p:cViewPr varScale="1">
        <p:scale>
          <a:sx n="149" d="100"/>
          <a:sy n="149" d="100"/>
        </p:scale>
        <p:origin x="126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94" y="-84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7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D1038-0D35-46B6-8FDE-5083E01EB316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7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6D346-CEFF-42B0-9EA0-BF6A6CEE77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285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3FCB9-5335-49EC-971E-E73A7FAEF396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F165D-A73A-4748-9C77-5243706A7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6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5" y="1995686"/>
            <a:ext cx="4393257" cy="1367284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ДОБАВИТЬ </a:t>
            </a:r>
          </a:p>
          <a:p>
            <a:pPr lvl="0"/>
            <a:r>
              <a:rPr lang="ru-RU" dirty="0" smtClean="0"/>
              <a:t>ЗАГОЛОВОК НЕ БОЛЕЕ </a:t>
            </a:r>
          </a:p>
          <a:p>
            <a:pPr lvl="0"/>
            <a:r>
              <a:rPr lang="ru-RU" dirty="0" smtClean="0"/>
              <a:t>3-Х СТРОК - </a:t>
            </a:r>
            <a:r>
              <a:rPr lang="en-US" dirty="0" smtClean="0"/>
              <a:t>ARIAL</a:t>
            </a:r>
            <a:endParaRPr lang="ru-RU" dirty="0" smtClean="0"/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4067944" y="3651871"/>
            <a:ext cx="3168352" cy="648072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2 -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292080" y="1347614"/>
            <a:ext cx="3456384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79" y="1851670"/>
            <a:ext cx="3456384" cy="2664296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323528" y="1203598"/>
            <a:ext cx="4248472" cy="3528740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1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4067944" y="1203598"/>
            <a:ext cx="4704523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 </a:t>
            </a:r>
            <a:r>
              <a:rPr lang="en-US" dirty="0" smtClean="0"/>
              <a:t>3x4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203598"/>
            <a:ext cx="3672408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251520" y="1635646"/>
            <a:ext cx="3672408" cy="3096692"/>
          </a:xfrm>
        </p:spPr>
        <p:txBody>
          <a:bodyPr>
            <a:normAutofit/>
          </a:bodyPr>
          <a:lstStyle>
            <a:lvl1pPr marL="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2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043264" y="1581259"/>
            <a:ext cx="4705200" cy="2646675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 </a:t>
            </a:r>
            <a:r>
              <a:rPr lang="en-US" dirty="0" smtClean="0"/>
              <a:t>16x9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203598"/>
            <a:ext cx="3672408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6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251520" y="1635646"/>
            <a:ext cx="3672408" cy="3096692"/>
          </a:xfrm>
        </p:spPr>
        <p:txBody>
          <a:bodyPr>
            <a:normAutofit/>
          </a:bodyPr>
          <a:lstStyle>
            <a:lvl1pPr marL="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3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4644008" y="1203598"/>
            <a:ext cx="3528000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 </a:t>
            </a:r>
            <a:r>
              <a:rPr lang="en-US" dirty="0" smtClean="0"/>
              <a:t>3x4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203598"/>
            <a:ext cx="4104456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251520" y="1635646"/>
            <a:ext cx="4104456" cy="3096692"/>
          </a:xfrm>
        </p:spPr>
        <p:txBody>
          <a:bodyPr>
            <a:normAutofit/>
          </a:bodyPr>
          <a:lstStyle>
            <a:lvl1pPr marL="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1563688"/>
            <a:ext cx="8497888" cy="3095625"/>
          </a:xfrm>
        </p:spPr>
        <p:txBody>
          <a:bodyPr>
            <a:normAutofit/>
          </a:bodyPr>
          <a:lstStyle>
            <a:lvl1pPr algn="ctr">
              <a:buNone/>
              <a:defRPr sz="18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Добавьте требуемый контент </a:t>
            </a:r>
          </a:p>
          <a:p>
            <a:pPr lvl="0"/>
            <a:r>
              <a:rPr lang="ru-RU" dirty="0" smtClean="0"/>
              <a:t>(текст, изображения, таблицы и др.)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195486"/>
            <a:ext cx="3456384" cy="72008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  <a:p>
            <a:pPr lvl="0"/>
            <a:r>
              <a:rPr lang="ru-RU" dirty="0" smtClean="0"/>
              <a:t>ДВЕ СТРОКИ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1203598"/>
            <a:ext cx="8497888" cy="3455715"/>
          </a:xfrm>
        </p:spPr>
        <p:txBody>
          <a:bodyPr>
            <a:normAutofit/>
          </a:bodyPr>
          <a:lstStyle>
            <a:lvl1pPr algn="ctr">
              <a:buNone/>
              <a:defRPr sz="18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Добавьте требуемый контент </a:t>
            </a:r>
          </a:p>
          <a:p>
            <a:pPr lvl="0"/>
            <a:r>
              <a:rPr lang="ru-RU" dirty="0" smtClean="0"/>
              <a:t>(текст, изображения, таблицы и др.)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195486"/>
            <a:ext cx="3456384" cy="72008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  <a:p>
            <a:pPr lvl="0"/>
            <a:r>
              <a:rPr lang="ru-RU" dirty="0" smtClean="0"/>
              <a:t>ДВЕ СТРОКИ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080" y="195486"/>
            <a:ext cx="3456384" cy="72008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  <a:p>
            <a:pPr lvl="0"/>
            <a:r>
              <a:rPr lang="ru-RU" dirty="0" smtClean="0"/>
              <a:t>ДВЕ СТРОКИ</a:t>
            </a:r>
          </a:p>
        </p:txBody>
      </p:sp>
      <p:sp>
        <p:nvSpPr>
          <p:cNvPr id="5" name="Содержимое 7"/>
          <p:cNvSpPr>
            <a:spLocks noGrp="1"/>
          </p:cNvSpPr>
          <p:nvPr>
            <p:ph sz="quarter" idx="11" hasCustomPrompt="1"/>
          </p:nvPr>
        </p:nvSpPr>
        <p:spPr>
          <a:xfrm>
            <a:off x="323056" y="3291830"/>
            <a:ext cx="8497888" cy="1367483"/>
          </a:xfrm>
        </p:spPr>
        <p:txBody>
          <a:bodyPr>
            <a:normAutofit/>
          </a:bodyPr>
          <a:lstStyle>
            <a:lvl1pPr algn="ctr">
              <a:buNone/>
              <a:defRPr sz="16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Добавьте требуемый контент </a:t>
            </a:r>
          </a:p>
          <a:p>
            <a:pPr lvl="0"/>
            <a:r>
              <a:rPr lang="ru-RU" dirty="0" smtClean="0"/>
              <a:t>(текст, изображения, таблицы и др.)</a:t>
            </a:r>
            <a:endParaRPr lang="ru-RU" dirty="0"/>
          </a:p>
        </p:txBody>
      </p:sp>
      <p:sp>
        <p:nvSpPr>
          <p:cNvPr id="7" name="Содержимое 7"/>
          <p:cNvSpPr>
            <a:spLocks noGrp="1"/>
          </p:cNvSpPr>
          <p:nvPr>
            <p:ph sz="quarter" idx="12" hasCustomPrompt="1"/>
          </p:nvPr>
        </p:nvSpPr>
        <p:spPr>
          <a:xfrm>
            <a:off x="323528" y="1275606"/>
            <a:ext cx="8497888" cy="1656184"/>
          </a:xfrm>
        </p:spPr>
        <p:txBody>
          <a:bodyPr>
            <a:normAutofit/>
          </a:bodyPr>
          <a:lstStyle>
            <a:lvl1pPr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Добавьте требуемый контент </a:t>
            </a:r>
          </a:p>
          <a:p>
            <a:pPr lvl="0"/>
            <a:r>
              <a:rPr lang="ru-RU" dirty="0" smtClean="0"/>
              <a:t>(текст, изображения, таблицы и др.)</a:t>
            </a: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2643758"/>
            <a:ext cx="7056784" cy="792088"/>
          </a:xfrm>
        </p:spPr>
        <p:txBody>
          <a:bodyPr>
            <a:noAutofit/>
          </a:bodyPr>
          <a:lstStyle>
            <a:lvl1pPr marL="0" algn="ct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  <a:p>
            <a:pPr lvl="0"/>
            <a:r>
              <a:rPr lang="ru-RU" dirty="0" smtClean="0"/>
              <a:t>ДВЕ СТРОКИ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3678"/>
            <a:ext cx="9144000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УКАЖИТЕ НАЗВАНИЕ РАЗДЕЛА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7574"/>
            <a:ext cx="9144000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rgbClr val="FF6400">
                  <a:alpha val="86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Поблагодарите слушателей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43808" y="1779662"/>
            <a:ext cx="3168352" cy="792088"/>
          </a:xfrm>
        </p:spPr>
        <p:txBody>
          <a:bodyPr>
            <a:normAutofit/>
          </a:bodyPr>
          <a:lstStyle>
            <a:lvl1pPr marL="0" algn="ctr">
              <a:buNone/>
              <a:defRPr sz="1600" b="0" i="0" u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Напишите Имя автора и контакты не более 3-х строк в этом месте.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5" y="1995686"/>
            <a:ext cx="4393257" cy="1367284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ДОБАВИТЬ </a:t>
            </a:r>
          </a:p>
          <a:p>
            <a:pPr lvl="0"/>
            <a:r>
              <a:rPr lang="ru-RU" dirty="0" smtClean="0"/>
              <a:t>ЗАГОЛОВОК НЕ БОЛЕЕ </a:t>
            </a:r>
          </a:p>
          <a:p>
            <a:pPr lvl="0"/>
            <a:r>
              <a:rPr lang="ru-RU" dirty="0" smtClean="0"/>
              <a:t>3-Х СТРОК - </a:t>
            </a:r>
            <a:r>
              <a:rPr lang="en-US" dirty="0" smtClean="0"/>
              <a:t>ARIAL</a:t>
            </a:r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5292080" y="3651871"/>
            <a:ext cx="3168352" cy="648072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419622"/>
            <a:ext cx="9144000" cy="504056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rgbClr val="FF6400">
                  <a:alpha val="86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  <a:tileRect/>
          </a:gradFill>
        </p:spPr>
        <p:txBody>
          <a:bodyPr>
            <a:noAutofit/>
          </a:bodyPr>
          <a:lstStyle>
            <a:lvl1pPr marL="0" algn="ctr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Поблагодарите слушателей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4067175" y="1995686"/>
            <a:ext cx="4393257" cy="1367284"/>
          </a:xfrm>
        </p:spPr>
        <p:txBody>
          <a:bodyPr>
            <a:noAutofit/>
          </a:bodyPr>
          <a:lstStyle>
            <a:lvl1pPr marL="0">
              <a:buNone/>
              <a:defRPr sz="25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ДОБАВИТЬ </a:t>
            </a:r>
          </a:p>
          <a:p>
            <a:pPr lvl="0"/>
            <a:r>
              <a:rPr lang="ru-RU" dirty="0" smtClean="0"/>
              <a:t>ЗАГОЛОВОК НЕ БОЛЕЕ </a:t>
            </a:r>
          </a:p>
          <a:p>
            <a:pPr lvl="0"/>
            <a:r>
              <a:rPr lang="ru-RU" dirty="0" smtClean="0"/>
              <a:t>3-Х СТРОК - </a:t>
            </a:r>
            <a:r>
              <a:rPr lang="en-US" dirty="0" smtClean="0"/>
              <a:t>ARIAL</a:t>
            </a:r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5292080" y="3651871"/>
            <a:ext cx="3168352" cy="648072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Напишите Имя автора не более 2-х строк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7" y="1347614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851670"/>
            <a:ext cx="3456384" cy="2664296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4" hasCustomPrompt="1"/>
          </p:nvPr>
        </p:nvSpPr>
        <p:spPr>
          <a:xfrm>
            <a:off x="4427984" y="1203598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076056" y="1311709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  <p:sp>
        <p:nvSpPr>
          <p:cNvPr id="19" name="Рисунок 14"/>
          <p:cNvSpPr>
            <a:spLocks noGrp="1"/>
          </p:cNvSpPr>
          <p:nvPr>
            <p:ph type="pic" sz="quarter" idx="18" hasCustomPrompt="1"/>
          </p:nvPr>
        </p:nvSpPr>
        <p:spPr>
          <a:xfrm>
            <a:off x="4427984" y="2283718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5076056" y="2391829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  <p:sp>
        <p:nvSpPr>
          <p:cNvPr id="21" name="Рисунок 14"/>
          <p:cNvSpPr>
            <a:spLocks noGrp="1"/>
          </p:cNvSpPr>
          <p:nvPr>
            <p:ph type="pic" sz="quarter" idx="20" hasCustomPrompt="1"/>
          </p:nvPr>
        </p:nvSpPr>
        <p:spPr>
          <a:xfrm>
            <a:off x="4427984" y="3363838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5076056" y="3471949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7" y="1347614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1851670"/>
            <a:ext cx="3456384" cy="2664296"/>
          </a:xfrm>
        </p:spPr>
        <p:txBody>
          <a:bodyPr>
            <a:normAutofit/>
          </a:bodyPr>
          <a:lstStyle>
            <a:lvl1pPr marL="0" algn="l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4427538" y="1203325"/>
            <a:ext cx="4321175" cy="3529013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299525" y="1203598"/>
            <a:ext cx="4704523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 </a:t>
            </a:r>
            <a:r>
              <a:rPr lang="en-US" dirty="0" smtClean="0"/>
              <a:t>3x4</a:t>
            </a:r>
            <a:endParaRPr lang="ru-RU" dirty="0"/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1203598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5220073" y="1779662"/>
            <a:ext cx="3456384" cy="2952676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99524" y="1581259"/>
            <a:ext cx="4705200" cy="2646675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</a:t>
            </a:r>
            <a:r>
              <a:rPr lang="en-US" dirty="0" smtClean="0"/>
              <a:t>16x9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1203598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5220073" y="1779662"/>
            <a:ext cx="3456384" cy="2952676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Фото)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1043608" y="1203598"/>
            <a:ext cx="3528000" cy="3528392"/>
          </a:xfrm>
          <a:solidFill>
            <a:schemeClr val="bg1">
              <a:lumMod val="85000"/>
            </a:schemeClr>
          </a:solidFill>
          <a:ln w="63500">
            <a:solidFill>
              <a:srgbClr val="FF6400"/>
            </a:solidFill>
            <a:miter lim="800000"/>
          </a:ln>
        </p:spPr>
        <p:txBody>
          <a:bodyPr/>
          <a:lstStyle>
            <a:lvl1pPr marL="0" algn="ctr">
              <a:buNone/>
              <a:defRPr baseline="0"/>
            </a:lvl1pPr>
          </a:lstStyle>
          <a:p>
            <a:r>
              <a:rPr lang="ru-RU" dirty="0" smtClean="0"/>
              <a:t>Нажмите на иконку в центре, чтобы вставить изображение 1х1</a:t>
            </a:r>
            <a:endParaRPr lang="ru-RU" dirty="0"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32" y="1203598"/>
            <a:ext cx="381642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5" name="Содержимое 6"/>
          <p:cNvSpPr>
            <a:spLocks noGrp="1"/>
          </p:cNvSpPr>
          <p:nvPr>
            <p:ph sz="quarter" idx="14" hasCustomPrompt="1"/>
          </p:nvPr>
        </p:nvSpPr>
        <p:spPr>
          <a:xfrm>
            <a:off x="4860032" y="1779662"/>
            <a:ext cx="3816425" cy="2952676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/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  <a:r>
              <a:rPr lang="en-US" dirty="0" smtClean="0"/>
              <a:t> </a:t>
            </a:r>
            <a:r>
              <a:rPr lang="ru-RU" dirty="0" smtClean="0"/>
              <a:t>или другой объект, кликнув по иконкам ниже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1 -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292080" y="1347614"/>
            <a:ext cx="3456384" cy="360040"/>
          </a:xfrm>
        </p:spPr>
        <p:txBody>
          <a:bodyPr>
            <a:noAutofit/>
          </a:bodyPr>
          <a:lstStyle>
            <a:lvl1pPr marL="0" algn="r">
              <a:buNone/>
              <a:defRPr sz="19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292079" y="1851670"/>
            <a:ext cx="3456384" cy="2664296"/>
          </a:xfrm>
        </p:spPr>
        <p:txBody>
          <a:bodyPr>
            <a:normAutofit/>
          </a:bodyPr>
          <a:lstStyle>
            <a:lvl1pPr marL="0" algn="r">
              <a:buNone/>
              <a:defRPr sz="1600"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Добавьте в это поле основной текст слайда</a:t>
            </a:r>
          </a:p>
        </p:txBody>
      </p:sp>
      <p:sp>
        <p:nvSpPr>
          <p:cNvPr id="9" name="Рисунок 14"/>
          <p:cNvSpPr>
            <a:spLocks noGrp="1"/>
          </p:cNvSpPr>
          <p:nvPr>
            <p:ph type="pic" sz="quarter" idx="14" hasCustomPrompt="1"/>
          </p:nvPr>
        </p:nvSpPr>
        <p:spPr>
          <a:xfrm>
            <a:off x="323528" y="1563439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971600" y="1671550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  <p:sp>
        <p:nvSpPr>
          <p:cNvPr id="13" name="Рисунок 14"/>
          <p:cNvSpPr>
            <a:spLocks noGrp="1"/>
          </p:cNvSpPr>
          <p:nvPr>
            <p:ph type="pic" sz="quarter" idx="18" hasCustomPrompt="1"/>
          </p:nvPr>
        </p:nvSpPr>
        <p:spPr>
          <a:xfrm>
            <a:off x="323528" y="2643559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971600" y="2751670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0" hasCustomPrompt="1"/>
          </p:nvPr>
        </p:nvSpPr>
        <p:spPr>
          <a:xfrm>
            <a:off x="323528" y="3723679"/>
            <a:ext cx="576510" cy="576263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ru-RU" dirty="0" smtClean="0"/>
              <a:t>Рис</a:t>
            </a:r>
            <a:endParaRPr lang="ru-RU" dirty="0"/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971600" y="3831790"/>
            <a:ext cx="3456384" cy="360040"/>
          </a:xfrm>
        </p:spPr>
        <p:txBody>
          <a:bodyPr>
            <a:noAutofit/>
          </a:bodyPr>
          <a:lstStyle>
            <a:lvl1pPr marL="0">
              <a:buNone/>
              <a:defRPr sz="19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Пункт 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0D7D-EC8D-4268-AF7C-2DF49FB31B6A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000EF-BEE7-4D3A-A32E-D3F8C7F65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2" r:id="rId6"/>
    <p:sldLayoutId id="2147483663" r:id="rId7"/>
    <p:sldLayoutId id="2147483664" r:id="rId8"/>
    <p:sldLayoutId id="2147483655" r:id="rId9"/>
    <p:sldLayoutId id="2147483656" r:id="rId10"/>
    <p:sldLayoutId id="2147483665" r:id="rId11"/>
    <p:sldLayoutId id="2147483666" r:id="rId12"/>
    <p:sldLayoutId id="2147483667" r:id="rId13"/>
    <p:sldLayoutId id="2147483658" r:id="rId14"/>
    <p:sldLayoutId id="2147483670" r:id="rId15"/>
    <p:sldLayoutId id="2147483659" r:id="rId16"/>
    <p:sldLayoutId id="2147483660" r:id="rId17"/>
    <p:sldLayoutId id="2147483669" r:id="rId18"/>
    <p:sldLayoutId id="2147483661" r:id="rId19"/>
    <p:sldLayoutId id="214748366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067944" y="1995686"/>
            <a:ext cx="4321249" cy="1367284"/>
          </a:xfrm>
        </p:spPr>
        <p:txBody>
          <a:bodyPr/>
          <a:lstStyle/>
          <a:p>
            <a:r>
              <a:rPr lang="ru-RU" sz="1800" b="0" dirty="0" smtClean="0"/>
              <a:t>О деятельности с</a:t>
            </a:r>
            <a:r>
              <a:rPr lang="ru-RU" sz="1800" b="0" dirty="0" smtClean="0"/>
              <a:t>туденческой научно-исследовательской лаборатории «Макро- и микро- экономического анализа</a:t>
            </a:r>
            <a:r>
              <a:rPr lang="ru-RU" sz="1800" b="0" dirty="0"/>
              <a:t>» Байкальского государственного университета</a:t>
            </a:r>
          </a:p>
          <a:p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067944" y="3651870"/>
            <a:ext cx="4392488" cy="936103"/>
          </a:xfrm>
        </p:spPr>
        <p:txBody>
          <a:bodyPr>
            <a:normAutofit/>
          </a:bodyPr>
          <a:lstStyle/>
          <a:p>
            <a:r>
              <a:rPr lang="ru-RU" dirty="0" smtClean="0"/>
              <a:t>Рудяков В.А.</a:t>
            </a:r>
            <a:endParaRPr lang="ru-RU" dirty="0" smtClean="0"/>
          </a:p>
          <a:p>
            <a:r>
              <a:rPr lang="ru-RU" dirty="0" smtClean="0"/>
              <a:t>Канд. </a:t>
            </a:r>
            <a:r>
              <a:rPr lang="ru-RU" dirty="0" err="1" smtClean="0"/>
              <a:t>экон</a:t>
            </a:r>
            <a:r>
              <a:rPr lang="ru-RU" dirty="0" smtClean="0"/>
              <a:t>. наук, доцент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3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ru-RU" dirty="0" smtClean="0"/>
              <a:t>Сформировать у студентов 1-2 курсов базовые навыки экономического анализа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83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ru-RU" dirty="0" smtClean="0"/>
              <a:t>Изучить базовые принципы анализа экономических систем;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Провести анализ конкретных направлений деятельности на микроуровне с учетом структуры рынка;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Овладеть навыком определения целей и задач экономической политики в реальных макроэкономических системах;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Провести анализ макроэкономических задач применительно к конкретной стране.</a:t>
            </a:r>
          </a:p>
          <a:p>
            <a:pPr>
              <a:buFont typeface="+mj-lt"/>
              <a:buAutoNum type="arabicPeriod"/>
            </a:pPr>
            <a:endParaRPr lang="ru-RU" dirty="0" smtClean="0"/>
          </a:p>
          <a:p>
            <a:pPr>
              <a:buFont typeface="+mj-lt"/>
              <a:buAutoNum type="arabicPeriod"/>
            </a:pPr>
            <a:endParaRPr lang="ru-RU" dirty="0" smtClean="0"/>
          </a:p>
          <a:p>
            <a:pPr>
              <a:buFont typeface="+mj-lt"/>
              <a:buAutoNum type="arabicPeriod"/>
            </a:pPr>
            <a:endParaRPr lang="ru-RU" dirty="0" smtClean="0"/>
          </a:p>
          <a:p>
            <a:pPr>
              <a:buFont typeface="+mj-lt"/>
              <a:buAutoNum type="arabicPeriod"/>
            </a:pPr>
            <a:endParaRPr lang="ru-RU" dirty="0" smtClean="0"/>
          </a:p>
          <a:p>
            <a:pPr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6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2771800" y="1563688"/>
            <a:ext cx="6049144" cy="3095625"/>
          </a:xfrm>
        </p:spPr>
        <p:txBody>
          <a:bodyPr/>
          <a:lstStyle/>
          <a:p>
            <a:r>
              <a:rPr lang="ru-RU" dirty="0" smtClean="0"/>
              <a:t>Руководитель: </a:t>
            </a:r>
          </a:p>
          <a:p>
            <a:r>
              <a:rPr lang="ru-RU" dirty="0" smtClean="0"/>
              <a:t>Рудяков Василий Анатольевич</a:t>
            </a:r>
          </a:p>
          <a:p>
            <a:endParaRPr lang="ru-RU" dirty="0"/>
          </a:p>
          <a:p>
            <a:r>
              <a:rPr lang="ru-RU" dirty="0" smtClean="0"/>
              <a:t>канд</a:t>
            </a:r>
            <a:r>
              <a:rPr lang="ru-RU" dirty="0"/>
              <a:t>. </a:t>
            </a:r>
            <a:r>
              <a:rPr lang="ru-RU" dirty="0" err="1"/>
              <a:t>экон</a:t>
            </a:r>
            <a:r>
              <a:rPr lang="ru-RU" dirty="0"/>
              <a:t>. наук, </a:t>
            </a:r>
            <a:r>
              <a:rPr lang="ru-RU" dirty="0" smtClean="0"/>
              <a:t>доцент кафедры Экономики предприятий и предпринимательской деятельности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Структура, состав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765"/>
            <a:ext cx="2771800" cy="369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ru-RU" dirty="0" smtClean="0"/>
              <a:t>За последние 3 года базовые навыки макро- и микроэкономического анализа освоили более 200 студентов.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339752" y="195486"/>
            <a:ext cx="6408712" cy="720080"/>
          </a:xfrm>
        </p:spPr>
        <p:txBody>
          <a:bodyPr/>
          <a:lstStyle/>
          <a:p>
            <a:r>
              <a:rPr lang="ru-RU" dirty="0" smtClean="0"/>
              <a:t>Результаты работы 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9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Перспективные направления работы до 2025 года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>
          <a:xfrm>
            <a:off x="107504" y="915566"/>
            <a:ext cx="4680520" cy="360040"/>
          </a:xfrm>
        </p:spPr>
        <p:txBody>
          <a:bodyPr/>
          <a:lstStyle/>
          <a:p>
            <a:pPr algn="just"/>
            <a:r>
              <a:rPr lang="ru-RU" sz="1200" dirty="0"/>
              <a:t>1. </a:t>
            </a:r>
            <a:r>
              <a:rPr lang="ru-RU" sz="1200" dirty="0"/>
              <a:t>Получение студентами </a:t>
            </a:r>
            <a:r>
              <a:rPr lang="ru-RU" sz="1200" dirty="0" smtClean="0"/>
              <a:t>1 </a:t>
            </a:r>
            <a:r>
              <a:rPr lang="ru-RU" sz="1200" dirty="0"/>
              <a:t>курса базовых компетенций </a:t>
            </a:r>
            <a:r>
              <a:rPr lang="ru-RU" sz="1200" dirty="0" smtClean="0"/>
              <a:t>анализа методом «5-К Портера»;  </a:t>
            </a:r>
            <a:endParaRPr lang="ru-RU" sz="1200" dirty="0" smtClean="0"/>
          </a:p>
          <a:p>
            <a:pPr algn="just"/>
            <a:r>
              <a:rPr lang="ru-RU" sz="1200" dirty="0" smtClean="0"/>
              <a:t>2</a:t>
            </a:r>
            <a:r>
              <a:rPr lang="ru-RU" sz="1200" dirty="0" smtClean="0"/>
              <a:t>. </a:t>
            </a:r>
            <a:r>
              <a:rPr lang="ru-RU" sz="1200" dirty="0"/>
              <a:t>Освоение студентами </a:t>
            </a:r>
            <a:r>
              <a:rPr lang="ru-RU" sz="1200" dirty="0" smtClean="0"/>
              <a:t>2 </a:t>
            </a:r>
            <a:r>
              <a:rPr lang="ru-RU" sz="1200" dirty="0"/>
              <a:t>курса </a:t>
            </a:r>
            <a:r>
              <a:rPr lang="ru-RU" sz="1200" dirty="0" smtClean="0"/>
              <a:t>навыков анализа основных противоречий макроэкономической политики конкретных </a:t>
            </a:r>
            <a:r>
              <a:rPr lang="ru-RU" sz="1200" smtClean="0"/>
              <a:t>экономических систем.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8246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5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10328</TotalTime>
  <Words>126</Words>
  <Application>Microsoft Office PowerPoint</Application>
  <PresentationFormat>Экран (16:9)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Appdesign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bguser</cp:lastModifiedBy>
  <cp:revision>420</cp:revision>
  <cp:lastPrinted>2022-06-06T08:49:15Z</cp:lastPrinted>
  <dcterms:created xsi:type="dcterms:W3CDTF">2019-04-08T11:18:29Z</dcterms:created>
  <dcterms:modified xsi:type="dcterms:W3CDTF">2024-02-26T05:52:07Z</dcterms:modified>
</cp:coreProperties>
</file>